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55.png" ContentType="image/png"/>
  <Override PartName="/ppt/media/image30.png" ContentType="image/png"/>
  <Override PartName="/ppt/media/image56.png" ContentType="image/png"/>
  <Override PartName="/ppt/media/image31.png" ContentType="image/png"/>
  <Override PartName="/ppt/media/image57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94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9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9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93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97" Type="http://schemas.openxmlformats.org/officeDocument/2006/relationships/slide" Target="slides/slide93.xml"/><Relationship Id="rId98" Type="http://schemas.openxmlformats.org/officeDocument/2006/relationships/slide" Target="slides/slide9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B22AF97-DCDD-49DF-B741-00502156503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://www.angryip.com/" TargetMode="External"/><Relationship Id="rId2" Type="http://schemas.openxmlformats.org/officeDocument/2006/relationships/hyperlink" Target="http://www.solarwinds.com/" TargetMode="External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://www.yougetsignal.com/" TargetMode="External"/><Relationship Id="rId2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23880" y="946080"/>
            <a:ext cx="9143280" cy="17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Security Engineering 101</a:t>
            </a:r>
            <a:br/>
            <a:r>
              <a:rPr b="0" lang="en-US" sz="6000" spc="-1" strike="noStrike">
                <a:solidFill>
                  <a:srgbClr val="ffffff"/>
                </a:solidFill>
                <a:latin typeface="DejaVu Serif"/>
              </a:rPr>
              <a:t>Ethical Hacking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2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3674520" y="3161520"/>
            <a:ext cx="48412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Mrinal Wahal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5563440" y="5953680"/>
            <a:ext cx="64026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ffffff"/>
                </a:solidFill>
                <a:latin typeface="DejaVu Serif"/>
                <a:ea typeface="DejaVu Sans"/>
              </a:rPr>
              <a:t>IIT Madras, Research Park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Calibri Light"/>
              </a:rPr>
              <a:t>Search engine machine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Google.com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Bing search bar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Yahoo search bar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Facebook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Twitter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38" dur="indefinite" restart="never" nodeType="tmRoot">
          <p:childTnLst>
            <p:seq>
              <p:cTn id="239" dur="indefinite" nodeType="mainSeq">
                <p:childTnLst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7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8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0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5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6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47640" y="447480"/>
            <a:ext cx="8769960" cy="15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 Light"/>
              </a:rPr>
              <a:t>How to protect yourself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647640" y="1720080"/>
            <a:ext cx="8769960" cy="404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register in any website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come with your real name and identity to internet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trust anyone in internet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post your photo &amp; video in any website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Hide your IP Address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Hide your MAC Address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use public computer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Don’t use cyber cafe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77" dur="indefinite" restart="never" nodeType="tmRoot">
          <p:childTnLst>
            <p:seq>
              <p:cTn id="278" dur="indefinite" nodeType="mainSeq">
                <p:childTnLst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9" dur="500" fill="hold"/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0" dur="500" fill="hold"/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5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6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1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2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7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8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3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4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9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5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6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1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2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1219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latin typeface="DejaVu Serif"/>
              </a:rPr>
              <a:t>Scanning With Nmap</a:t>
            </a:r>
            <a:r>
              <a:rPr b="0" lang="en-US" sz="4400" spc="-1" strike="noStrike">
                <a:solidFill>
                  <a:srgbClr val="ff0000"/>
                </a:solidFill>
                <a:latin typeface="DejaVu Serif"/>
              </a:rPr>
              <a:t>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838080" y="3370680"/>
            <a:ext cx="10514880" cy="280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Let's Demonstrate This 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3" dur="indefinite" restart="never" nodeType="tmRoot">
          <p:childTnLst>
            <p:seq>
              <p:cTn id="334" dur="indefinite" nodeType="mainSeq">
                <p:childTnLst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6" dur="500" fill="hold"/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IP Address you should not ping &amp; scan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77520" y="2059920"/>
            <a:ext cx="8596080" cy="398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MHRD, GOI ADDRESSES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ISRO, DRDO and Military Intelligence Addresses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Army Information Systems Center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Defense Information Systems Agency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Royal Signals and Radar Establishment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NASA Ames Research Center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NASA Lewis Network Control Center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NASA Johnson Space Center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Air Force Academy </a:t>
            </a:r>
            <a:endParaRPr b="0" lang="en-US" sz="2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Langley Air Force Base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4842720" y="557388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347" dur="indefinite" restart="never" nodeType="tmRoot">
          <p:childTnLst>
            <p:seq>
              <p:cTn id="348" dur="indefinite" nodeType="mainSeq">
                <p:childTnLst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9" dur="500" fill="hold"/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0" dur="500" fill="hold"/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5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6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3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9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0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5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1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2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7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8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3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TOOLS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7160" y="2100600"/>
            <a:ext cx="8596080" cy="38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Ping pocket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Angry ip scanner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Solar wind engineer toolset 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Nmap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600" spc="-1" strike="noStrike" u="sng">
                <a:solidFill>
                  <a:srgbClr val="000000"/>
                </a:solidFill>
                <a:uFillTx/>
                <a:latin typeface="Calibri"/>
                <a:hlinkClick r:id="rId1"/>
              </a:rPr>
              <a:t>www.angryip.com</a:t>
            </a:r>
            <a:endParaRPr b="0" lang="en-US" sz="36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600" spc="-1" strike="noStrike" u="sng">
                <a:solidFill>
                  <a:srgbClr val="000000"/>
                </a:solidFill>
                <a:uFillTx/>
                <a:latin typeface="Calibri"/>
                <a:hlinkClick r:id="rId2"/>
              </a:rPr>
              <a:t>www.solarwinds.com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415" dur="indefinite" restart="never" nodeType="tmRoot">
          <p:childTnLst>
            <p:seq>
              <p:cTn id="416" dur="indefinite" nodeType="mainSeq">
                <p:childTnLst>
                  <p:par>
                    <p:cTn id="417" fill="hold">
                      <p:stCondLst>
                        <p:cond delay="indefinite"/>
                      </p:stCondLst>
                      <p:childTnLst>
                        <p:par>
                          <p:cTn id="418" fill="hold">
                            <p:stCondLst>
                              <p:cond delay="0"/>
                            </p:stCondLst>
                            <p:childTnLst>
                              <p:par>
                                <p:cTn id="4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7" dur="500" fill="hold"/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8" dur="500" fill="hold"/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9" fill="hold">
                      <p:stCondLst>
                        <p:cond delay="indefinite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3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4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9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0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5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6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1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2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3" fill="hold">
                      <p:stCondLst>
                        <p:cond delay="indefinite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7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8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72880" y="2424960"/>
            <a:ext cx="1184004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0000"/>
                </a:solidFill>
                <a:latin typeface="DejaVu Serif"/>
              </a:rPr>
              <a:t>Port Scanning With Python Scripts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459" dur="indefinite" restart="never" nodeType="tmRoot">
          <p:childTnLst>
            <p:seq>
              <p:cTn id="4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78240" y="610200"/>
            <a:ext cx="10819080" cy="115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0000"/>
                </a:solidFill>
                <a:latin typeface="DejaVu Serif"/>
              </a:rPr>
              <a:t>Childish Protection Techniques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385360" y="2025720"/>
            <a:ext cx="8596080" cy="38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Close all open ports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Firewall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Comodo firewall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Firewall zen alarm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Use vpn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Use proxy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461" dur="indefinite" restart="never" nodeType="tmRoot">
          <p:childTnLst>
            <p:seq>
              <p:cTn id="462" dur="indefinite" nodeType="mainSeq">
                <p:childTnLst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9" fill="hold">
                      <p:stCondLst>
                        <p:cond delay="indefinite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3" dur="500" fill="hold"/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500" fill="hold"/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9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0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5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6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1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2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7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8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03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4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456560" y="2136240"/>
            <a:ext cx="914328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What are Firewalls?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17" name="Line 2"/>
          <p:cNvSpPr/>
          <p:nvPr/>
        </p:nvSpPr>
        <p:spPr>
          <a:xfrm>
            <a:off x="1107720" y="31975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2642760" y="3335040"/>
            <a:ext cx="69044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How do they work?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411280" y="478080"/>
            <a:ext cx="7963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3600" spc="-1" strike="noStrike">
                <a:solidFill>
                  <a:srgbClr val="ffffff"/>
                </a:solidFill>
                <a:latin typeface="DejaVu Serif"/>
                <a:ea typeface="DejaVu Sans"/>
              </a:rPr>
              <a:t>Oh wait dude.... Go slow. Rewind.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2830320" y="5858640"/>
            <a:ext cx="62863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2400" spc="-1" strike="noStrike">
                <a:solidFill>
                  <a:srgbClr val="ffffff"/>
                </a:solidFill>
                <a:latin typeface="DejaVu Serif"/>
                <a:ea typeface="DejaVu Sans"/>
              </a:rPr>
              <a:t>Example: IIT Madras Boundries/Fences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505" dur="indefinite" restart="never" nodeType="tmRoot">
          <p:childTnLst>
            <p:seq>
              <p:cTn id="5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 descr=""/>
          <p:cNvPicPr/>
          <p:nvPr/>
        </p:nvPicPr>
        <p:blipFill>
          <a:blip r:embed="rId1"/>
          <a:stretch/>
        </p:blipFill>
        <p:spPr>
          <a:xfrm>
            <a:off x="21600" y="13320"/>
            <a:ext cx="12162240" cy="683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7" dur="indefinite" restart="never" nodeType="tmRoot">
          <p:childTnLst>
            <p:seq>
              <p:cTn id="5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92800" y="784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IP &amp; Proxies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8080" y="2435760"/>
            <a:ext cx="10514880" cy="37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 is an IP address ?</a:t>
            </a:r>
            <a:endParaRPr b="0" lang="en-US" sz="4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 is a Mac address ?</a:t>
            </a:r>
            <a:endParaRPr b="0" lang="en-US" sz="40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</a:rPr>
              <a:t>What is a Proxy ? 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4000" spc="-1" strike="noStrike"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538360" y="508644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09" dur="indefinite" restart="never" nodeType="tmRoot">
          <p:childTnLst>
            <p:seq>
              <p:cTn id="510" dur="indefinite" nodeType="mainSeq">
                <p:childTnLst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1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7" fill="hold">
                      <p:stCondLst>
                        <p:cond delay="indefinite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1" dur="500" fill="hold"/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2" dur="500" fill="hold"/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7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8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3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4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1232640"/>
            <a:ext cx="10514880" cy="42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0000"/>
                </a:solidFill>
                <a:latin typeface="DejaVu Serif"/>
              </a:rPr>
              <a:t>Academic Researchers </a:t>
            </a:r>
            <a:r>
              <a:rPr b="0" lang="en-US" sz="6600" spc="-1" strike="noStrike">
                <a:solidFill>
                  <a:srgbClr val="808080"/>
                </a:solidFill>
                <a:latin typeface="DejaVu Serif"/>
              </a:rPr>
              <a:t>Vs.</a:t>
            </a:r>
            <a:r>
              <a:rPr b="0" lang="en-US" sz="6600" spc="-1" strike="noStrike">
                <a:solidFill>
                  <a:srgbClr val="ff0000"/>
                </a:solidFill>
                <a:latin typeface="DejaVu Serif"/>
              </a:rPr>
              <a:t> </a:t>
            </a:r>
            <a:br/>
            <a:r>
              <a:rPr b="0" lang="en-US" sz="6600" spc="-1" strike="noStrike">
                <a:solidFill>
                  <a:srgbClr val="ffffff"/>
                </a:solidFill>
                <a:latin typeface="DejaVu Serif"/>
              </a:rPr>
              <a:t>Industry Experts</a:t>
            </a:r>
            <a:endParaRPr b="0" lang="en-US" sz="6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678240"/>
            <a:ext cx="10514880" cy="15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IP v4 &amp; IP v6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2422440"/>
            <a:ext cx="10514880" cy="37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How to change your IP ? -- VPNs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How to find location using IP ?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How to trace an email using IP ?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35" dur="indefinite" restart="never" nodeType="tmRoot">
          <p:childTnLst>
            <p:seq>
              <p:cTn id="536" dur="indefinite" nodeType="mainSeq">
                <p:childTnLst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47" dur="500" fill="hold"/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8" dur="500" fill="hold"/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3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54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9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0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785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6600" spc="-1" strike="noStrike">
                <a:solidFill>
                  <a:srgbClr val="ff0000"/>
                </a:solidFill>
                <a:latin typeface="DejaVu Serif"/>
              </a:rPr>
              <a:t>PROXY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2653200"/>
            <a:ext cx="10514880" cy="35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Psiphon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Anonymiser.ru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Anonymous-surfin.com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Hotspot shield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Tor browser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978080" y="97992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561" dur="indefinite" restart="never" nodeType="tmRoot">
          <p:childTnLst>
            <p:seq>
              <p:cTn id="562" dur="indefinite" nodeType="mainSeq">
                <p:childTnLst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9" fill="hold">
                      <p:stCondLst>
                        <p:cond delay="indefinite"/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3" dur="500" fill="hold"/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4" dur="500" fill="hold"/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9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0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1" fill="hold">
                      <p:stCondLst>
                        <p:cond delay="indefinite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5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6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1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2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3" fill="hold">
                      <p:stCondLst>
                        <p:cond delay="indefinite"/>
                      </p:stCondLst>
                      <p:childTnLst>
                        <p:par>
                          <p:cTn id="594" fill="hold">
                            <p:stCondLst>
                              <p:cond delay="0"/>
                            </p:stCondLst>
                            <p:childTnLst>
                              <p:par>
                                <p:cTn id="59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7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8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3" descr=""/>
          <p:cNvPicPr/>
          <p:nvPr/>
        </p:nvPicPr>
        <p:blipFill>
          <a:blip r:embed="rId1"/>
          <a:stretch/>
        </p:blipFill>
        <p:spPr>
          <a:xfrm>
            <a:off x="7560" y="464040"/>
            <a:ext cx="12230640" cy="614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9" dur="indefinite" restart="never" nodeType="tmRoot">
          <p:childTnLst>
            <p:seq>
              <p:cTn id="6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523880" y="1878480"/>
            <a:ext cx="914328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Enumeration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353960" y="3104640"/>
            <a:ext cx="94831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DejaVu Serif"/>
                <a:ea typeface="DejaVu Sans"/>
              </a:rPr>
              <a:t>Another exaggerated security word.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601" dur="indefinite" restart="never" nodeType="tmRoot">
          <p:childTnLst>
            <p:seq>
              <p:cTn id="6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tent Placeholder 3" descr=""/>
          <p:cNvPicPr/>
          <p:nvPr/>
        </p:nvPicPr>
        <p:blipFill>
          <a:blip r:embed="rId1"/>
          <a:stretch/>
        </p:blipFill>
        <p:spPr>
          <a:xfrm>
            <a:off x="0" y="-144360"/>
            <a:ext cx="12191400" cy="689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3" dur="indefinite" restart="never" nodeType="tmRoot">
          <p:childTnLst>
            <p:seq>
              <p:cTn id="6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5" dur="indefinite" restart="never" nodeType="tmRoot">
          <p:childTnLst>
            <p:seq>
              <p:cTn id="6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Content Placeholder 3" descr=""/>
          <p:cNvPicPr/>
          <p:nvPr/>
        </p:nvPicPr>
        <p:blipFill>
          <a:blip r:embed="rId1"/>
          <a:stretch/>
        </p:blipFill>
        <p:spPr>
          <a:xfrm>
            <a:off x="7560" y="48960"/>
            <a:ext cx="12143160" cy="665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7" dur="indefinite" restart="never" nodeType="tmRoot">
          <p:childTnLst>
            <p:seq>
              <p:cTn id="6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ntent Placeholder 3" descr=""/>
          <p:cNvPicPr/>
          <p:nvPr/>
        </p:nvPicPr>
        <p:blipFill>
          <a:blip r:embed="rId1"/>
          <a:stretch/>
        </p:blipFill>
        <p:spPr>
          <a:xfrm>
            <a:off x="520200" y="6840"/>
            <a:ext cx="11395080" cy="684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09" dur="indefinite" restart="never" nodeType="tmRoot">
          <p:childTnLst>
            <p:seq>
              <p:cTn id="6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8080" y="5004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0000"/>
                </a:solidFill>
                <a:latin typeface="DejaVu Serif"/>
              </a:rPr>
              <a:t>System &amp; Password Hacking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914400" y="2936160"/>
            <a:ext cx="10362960" cy="33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Brute force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Dictionary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Software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Key logger 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Live boot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Linux -- Root Pswd Hacking through Boot.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Hardware -- Battery Removal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660400" y="157608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611" dur="indefinite" restart="never" nodeType="tmRoot">
          <p:childTnLst>
            <p:seq>
              <p:cTn id="612" dur="indefinite" nodeType="mainSeq">
                <p:childTnLst>
                  <p:par>
                    <p:cTn id="613" fill="hold">
                      <p:stCondLst>
                        <p:cond delay="indefinite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3" dur="500" fill="hold"/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4" dur="500" fill="hold"/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5" fill="hold">
                      <p:stCondLst>
                        <p:cond delay="indefinite"/>
                      </p:stCondLst>
                      <p:childTnLst>
                        <p:par>
                          <p:cTn id="626" fill="hold">
                            <p:stCondLst>
                              <p:cond delay="0"/>
                            </p:stCondLst>
                            <p:childTnLst>
                              <p:par>
                                <p:cTn id="6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29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0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5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6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7" fill="hold">
                      <p:stCondLst>
                        <p:cond delay="indefinite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1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2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7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8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9" fill="hold">
                      <p:stCondLst>
                        <p:cond delay="indefinite"/>
                      </p:stCondLst>
                      <p:childTnLst>
                        <p:par>
                          <p:cTn id="650" fill="hold">
                            <p:stCondLst>
                              <p:cond delay="0"/>
                            </p:stCondLst>
                            <p:childTnLst>
                              <p:par>
                                <p:cTn id="6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3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4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9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0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1" dur="indefinite" restart="never" nodeType="tmRoot">
          <p:childTnLst>
            <p:seq>
              <p:cTn id="6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523880" y="946080"/>
            <a:ext cx="9143280" cy="176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Lessons</a:t>
            </a:r>
            <a:br/>
            <a:r>
              <a:rPr b="0" lang="en-US" sz="6000" spc="-1" strike="noStrike">
                <a:solidFill>
                  <a:srgbClr val="808080"/>
                </a:solidFill>
                <a:latin typeface="DejaVu Serif"/>
              </a:rPr>
              <a:t>I learned the Hard Way !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87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773640" y="3202200"/>
            <a:ext cx="11264760" cy="252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685800" indent="-685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Windows == Sucks &amp; Linux == Rocks.</a:t>
            </a:r>
            <a:endParaRPr b="0" lang="en-US" sz="3200" spc="-1" strike="noStrike">
              <a:latin typeface="Arial"/>
            </a:endParaRPr>
          </a:p>
          <a:p>
            <a:pPr marL="685800" indent="-685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Programming elevates your advantages.</a:t>
            </a:r>
            <a:endParaRPr b="0" lang="en-US" sz="3200" spc="-1" strike="noStrike">
              <a:latin typeface="Arial"/>
            </a:endParaRPr>
          </a:p>
          <a:p>
            <a:pPr marL="685800" indent="-685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C|EH != Real Hacking &amp; CISSP == Real Hacking.</a:t>
            </a:r>
            <a:endParaRPr b="0" lang="en-US" sz="3200" spc="-1" strike="noStrike">
              <a:latin typeface="Arial"/>
            </a:endParaRPr>
          </a:p>
          <a:p>
            <a:pPr marL="685800" indent="-685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Thou can never learn entire field of Security.</a:t>
            </a:r>
            <a:endParaRPr b="0" lang="en-US" sz="3200" spc="-1" strike="noStrike">
              <a:latin typeface="Arial"/>
            </a:endParaRPr>
          </a:p>
          <a:p>
            <a:pPr marL="685800" indent="-6850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Knowledge of Networking is Paramount.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3" dur="indefinite" restart="never" nodeType="tmRoot">
          <p:childTnLst>
            <p:seq>
              <p:cTn id="6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ontent Placeholder 3" descr=""/>
          <p:cNvPicPr/>
          <p:nvPr/>
        </p:nvPicPr>
        <p:blipFill>
          <a:blip r:embed="rId1"/>
          <a:stretch/>
        </p:blipFill>
        <p:spPr>
          <a:xfrm>
            <a:off x="-27360" y="-84960"/>
            <a:ext cx="12191400" cy="694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5" dur="indefinite" restart="never" nodeType="tmRoot">
          <p:childTnLst>
            <p:seq>
              <p:cTn id="6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1970720" cy="665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7" dur="indefinite" restart="never" nodeType="tmRoot">
          <p:childTnLst>
            <p:seq>
              <p:cTn id="6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Content Placeholder 5" descr=""/>
          <p:cNvPicPr/>
          <p:nvPr/>
        </p:nvPicPr>
        <p:blipFill>
          <a:blip r:embed="rId1"/>
          <a:stretch/>
        </p:blipFill>
        <p:spPr>
          <a:xfrm>
            <a:off x="0" y="-240480"/>
            <a:ext cx="12191400" cy="709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9" dur="indefinite" restart="never" nodeType="tmRoot">
          <p:childTnLst>
            <p:seq>
              <p:cTn id="6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ntent Placeholder 3" descr=""/>
          <p:cNvPicPr/>
          <p:nvPr/>
        </p:nvPicPr>
        <p:blipFill>
          <a:blip r:embed="rId1"/>
          <a:stretch/>
        </p:blipFill>
        <p:spPr>
          <a:xfrm>
            <a:off x="8280" y="-30600"/>
            <a:ext cx="12193920" cy="696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1" dur="indefinite" restart="never" nodeType="tmRoot">
          <p:childTnLst>
            <p:seq>
              <p:cTn id="6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3" descr=""/>
          <p:cNvPicPr/>
          <p:nvPr/>
        </p:nvPicPr>
        <p:blipFill>
          <a:blip r:embed="rId1"/>
          <a:stretch/>
        </p:blipFill>
        <p:spPr>
          <a:xfrm>
            <a:off x="7560" y="5040"/>
            <a:ext cx="12180960" cy="683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3" dur="indefinite" restart="never" nodeType="tmRoot">
          <p:childTnLst>
            <p:seq>
              <p:cTn id="6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Content Placeholder 3" descr=""/>
          <p:cNvPicPr/>
          <p:nvPr/>
        </p:nvPicPr>
        <p:blipFill>
          <a:blip r:embed="rId1"/>
          <a:stretch/>
        </p:blipFill>
        <p:spPr>
          <a:xfrm>
            <a:off x="14760" y="17280"/>
            <a:ext cx="12190680" cy="683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5" dur="indefinite" restart="never" nodeType="tmRoot">
          <p:childTnLst>
            <p:seq>
              <p:cTn id="6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ontent Placeholder 3" descr=""/>
          <p:cNvPicPr/>
          <p:nvPr/>
        </p:nvPicPr>
        <p:blipFill>
          <a:blip r:embed="rId1"/>
          <a:stretch/>
        </p:blipFill>
        <p:spPr>
          <a:xfrm>
            <a:off x="720" y="0"/>
            <a:ext cx="12283200" cy="691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7" dur="indefinite" restart="never" nodeType="tmRoot">
          <p:childTnLst>
            <p:seq>
              <p:cTn id="6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ontent Placeholder 3" descr=""/>
          <p:cNvPicPr/>
          <p:nvPr/>
        </p:nvPicPr>
        <p:blipFill>
          <a:blip r:embed="rId1"/>
          <a:stretch/>
        </p:blipFill>
        <p:spPr>
          <a:xfrm>
            <a:off x="-12600" y="1440"/>
            <a:ext cx="12210840" cy="688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9" dur="indefinite" restart="never" nodeType="tmRoot">
          <p:childTnLst>
            <p:seq>
              <p:cTn id="6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702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1" dur="indefinite" restart="never" nodeType="tmRoot">
          <p:childTnLst>
            <p:seq>
              <p:cTn id="6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46000" y="750600"/>
            <a:ext cx="10363680" cy="7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DejaVu Serif"/>
              </a:rPr>
              <a:t>Agendas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917640" y="2144520"/>
            <a:ext cx="5430600" cy="39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Foot Printing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Scanning -- NMap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Enumeration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System Hacking -- Metasploit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Phishing -- Social Engineering Toolkit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208560" y="2158920"/>
            <a:ext cx="4053240" cy="333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571680" indent="-57096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Steganography </a:t>
            </a: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Proxies</a:t>
            </a: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Internet Protocol</a:t>
            </a: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Malware &amp; viruses</a:t>
            </a:r>
            <a:endParaRPr b="0" lang="en-US" sz="2800" spc="-1" strike="noStrike">
              <a:latin typeface="Arial"/>
            </a:endParaRPr>
          </a:p>
          <a:p>
            <a:pPr marL="457200" indent="-45648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Trojan</a:t>
            </a:r>
            <a:endParaRPr b="0" lang="en-US" sz="2800" spc="-1" strike="noStrike">
              <a:latin typeface="Arial"/>
            </a:endParaRPr>
          </a:p>
          <a:p>
            <a:pPr marL="571680" indent="-57096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Sniffing</a:t>
            </a:r>
            <a:endParaRPr b="0" lang="en-US" sz="2800" spc="-1" strike="noStrike">
              <a:latin typeface="Arial"/>
            </a:endParaRPr>
          </a:p>
          <a:p>
            <a:pPr marL="571680" indent="-570960">
              <a:lnSpc>
                <a:spcPct val="11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  <a:ea typeface="DejaVu Sans"/>
              </a:rPr>
              <a:t>Cryptography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23032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9600" spc="-1" strike="noStrike">
                <a:solidFill>
                  <a:srgbClr val="ff0000"/>
                </a:solidFill>
                <a:latin typeface="DejaVu Serif"/>
              </a:rPr>
              <a:t>Spywares</a:t>
            </a:r>
            <a:endParaRPr b="0" lang="en-US" sz="96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2715120" y="386640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683" dur="indefinite" restart="never" nodeType="tmRoot">
          <p:childTnLst>
            <p:seq>
              <p:cTn id="6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018960" cy="677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5" dur="indefinite" restart="never" nodeType="tmRoot">
          <p:childTnLst>
            <p:seq>
              <p:cTn id="6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ntent Placeholder 3" descr=""/>
          <p:cNvPicPr/>
          <p:nvPr/>
        </p:nvPicPr>
        <p:blipFill>
          <a:blip r:embed="rId1"/>
          <a:stretch/>
        </p:blipFill>
        <p:spPr>
          <a:xfrm>
            <a:off x="87840" y="0"/>
            <a:ext cx="1200312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7" dur="indefinite" restart="never" nodeType="tmRoot">
          <p:childTnLst>
            <p:seq>
              <p:cTn id="6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9" dur="indefinite" restart="never" nodeType="tmRoot">
          <p:childTnLst>
            <p:seq>
              <p:cTn id="6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1" dur="indefinite" restart="never" nodeType="tmRoot">
          <p:childTnLst>
            <p:seq>
              <p:cTn id="6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2954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3" dur="indefinite" restart="never" nodeType="tmRoot">
          <p:childTnLst>
            <p:seq>
              <p:cTn id="6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5" dur="indefinite" restart="never" nodeType="tmRoot">
          <p:childTnLst>
            <p:seq>
              <p:cTn id="6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7" dur="indefinite" restart="never" nodeType="tmRoot">
          <p:childTnLst>
            <p:seq>
              <p:cTn id="6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3318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9" dur="indefinite" restart="never" nodeType="tmRoot">
          <p:childTnLst>
            <p:seq>
              <p:cTn id="7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Content Placeholder 3" descr=""/>
          <p:cNvPicPr/>
          <p:nvPr/>
        </p:nvPicPr>
        <p:blipFill>
          <a:blip r:embed="rId1"/>
          <a:stretch/>
        </p:blipFill>
        <p:spPr>
          <a:xfrm>
            <a:off x="96120" y="0"/>
            <a:ext cx="1209492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1" dur="indefinite" restart="never" nodeType="tmRoot">
          <p:childTnLst>
            <p:seq>
              <p:cTn id="7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46000" y="750600"/>
            <a:ext cx="10363680" cy="7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DejaVu Serif"/>
              </a:rPr>
              <a:t>Languages Required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773800" y="2171160"/>
            <a:ext cx="5430600" cy="347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Python [ 2.7 or above]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Ruby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Shell Scripts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Perl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DejaVu Serif"/>
              </a:rPr>
              <a:t>C/C++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38080" y="1219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0000"/>
                </a:solidFill>
                <a:latin typeface="DejaVu Serif"/>
              </a:rPr>
              <a:t>Trojans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38080" y="3641040"/>
            <a:ext cx="10514880" cy="253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Story Behind Trojans.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How do they work?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How Trojans come to the system?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03" dur="indefinite" restart="never" nodeType="tmRoot">
          <p:childTnLst>
            <p:seq>
              <p:cTn id="7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5" dur="indefinite" restart="never" nodeType="tmRoot">
          <p:childTnLst>
            <p:seq>
              <p:cTn id="7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7" dur="indefinite" restart="never" nodeType="tmRoot">
          <p:childTnLst>
            <p:seq>
              <p:cTn id="7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9" dur="indefinite" restart="never" nodeType="tmRoot">
          <p:childTnLst>
            <p:seq>
              <p:cTn id="7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Content Placeholder 3" descr=""/>
          <p:cNvPicPr/>
          <p:nvPr/>
        </p:nvPicPr>
        <p:blipFill>
          <a:blip r:embed="rId1"/>
          <a:stretch/>
        </p:blipFill>
        <p:spPr>
          <a:xfrm>
            <a:off x="0" y="-156240"/>
            <a:ext cx="12191400" cy="701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1" dur="indefinite" restart="never" nodeType="tmRoot">
          <p:childTnLst>
            <p:seq>
              <p:cTn id="7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Content Placeholder 3" descr=""/>
          <p:cNvPicPr/>
          <p:nvPr/>
        </p:nvPicPr>
        <p:blipFill>
          <a:blip r:embed="rId1"/>
          <a:stretch/>
        </p:blipFill>
        <p:spPr>
          <a:xfrm>
            <a:off x="-96120" y="0"/>
            <a:ext cx="1246392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3" dur="indefinite" restart="never" nodeType="tmRoot">
          <p:childTnLst>
            <p:seq>
              <p:cTn id="7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032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5" dur="indefinite" restart="never" nodeType="tmRoot">
          <p:childTnLst>
            <p:seq>
              <p:cTn id="7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ontent Placeholder 3" descr=""/>
          <p:cNvPicPr/>
          <p:nvPr/>
        </p:nvPicPr>
        <p:blipFill>
          <a:blip r:embed="rId1"/>
          <a:stretch/>
        </p:blipFill>
        <p:spPr>
          <a:xfrm>
            <a:off x="-168480" y="-300960"/>
            <a:ext cx="12359880" cy="715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7" dur="indefinite" restart="never" nodeType="tmRoot">
          <p:childTnLst>
            <p:seq>
              <p:cTn id="7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Content Placeholder 3" descr=""/>
          <p:cNvPicPr/>
          <p:nvPr/>
        </p:nvPicPr>
        <p:blipFill>
          <a:blip r:embed="rId1"/>
          <a:stretch/>
        </p:blipFill>
        <p:spPr>
          <a:xfrm>
            <a:off x="-84240" y="0"/>
            <a:ext cx="122756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9" dur="indefinite" restart="never" nodeType="tmRoot">
          <p:childTnLst>
            <p:seq>
              <p:cTn id="7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331800" cy="6941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1" dur="indefinite" restart="never" nodeType="tmRoot">
          <p:childTnLst>
            <p:seq>
              <p:cTn id="7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03120" y="568440"/>
            <a:ext cx="10500480" cy="15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latin typeface="DejaVu Serif"/>
              </a:rPr>
              <a:t>Foot Printing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2421720"/>
            <a:ext cx="10514880" cy="375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Calibri"/>
              </a:rPr>
              <a:t>In layman terms...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3600" spc="-1" strike="noStrike">
                <a:solidFill>
                  <a:srgbClr val="ffffff"/>
                </a:solidFill>
                <a:latin typeface="Calibri"/>
              </a:rPr>
              <a:t>Foot-Printing is collecting much information about target &amp; victim website, organization or a particular Network.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>
                <p:childTnLst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4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1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2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8" dur="500" fill="hold"/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3" dur="indefinite" restart="never" nodeType="tmRoot">
          <p:childTnLst>
            <p:seq>
              <p:cTn id="7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5" dur="indefinite" restart="never" nodeType="tmRoot">
          <p:childTnLst>
            <p:seq>
              <p:cTn id="7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Content Placeholder 3" descr=""/>
          <p:cNvPicPr/>
          <p:nvPr/>
        </p:nvPicPr>
        <p:blipFill>
          <a:blip r:embed="rId1"/>
          <a:stretch/>
        </p:blipFill>
        <p:spPr>
          <a:xfrm>
            <a:off x="0" y="-1188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7" dur="indefinite" restart="never" nodeType="tmRoot">
          <p:childTnLst>
            <p:seq>
              <p:cTn id="7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3" descr=""/>
          <p:cNvPicPr/>
          <p:nvPr/>
        </p:nvPicPr>
        <p:blipFill>
          <a:blip r:embed="rId1"/>
          <a:stretch/>
        </p:blipFill>
        <p:spPr>
          <a:xfrm>
            <a:off x="-300960" y="0"/>
            <a:ext cx="12492000" cy="677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29" dur="indefinite" restart="never" nodeType="tmRoot">
          <p:childTnLst>
            <p:seq>
              <p:cTn id="7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1" dur="indefinite" restart="never" nodeType="tmRoot">
          <p:childTnLst>
            <p:seq>
              <p:cTn id="7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1747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rgbClr val="ff0000"/>
                </a:solidFill>
                <a:latin typeface="DejaVu Serif"/>
              </a:rPr>
              <a:t>Remote Administration Tools [RATs]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525040" y="355536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33" dur="indefinite" restart="never" nodeType="tmRoot">
          <p:childTnLst>
            <p:seq>
              <p:cTn id="7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38080" y="1747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DejaVu Serif"/>
              </a:rPr>
              <a:t>Viruses &amp; Worms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2538360" y="310752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808080"/>
                </a:solidFill>
                <a:latin typeface="DejaVu Serif"/>
                <a:ea typeface="DejaVu Sans"/>
              </a:rPr>
              <a:t>[ Childish Slide Alert]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735" dur="indefinite" restart="never" nodeType="tmRoot">
          <p:childTnLst>
            <p:seq>
              <p:cTn id="7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7" dur="indefinite" restart="never" nodeType="tmRoot">
          <p:childTnLst>
            <p:seq>
              <p:cTn id="7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9" dur="indefinite" restart="never" nodeType="tmRoot">
          <p:childTnLst>
            <p:seq>
              <p:cTn id="7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1" dur="indefinite" restart="never" nodeType="tmRoot">
          <p:childTnLst>
            <p:seq>
              <p:cTn id="7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Location 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By using Google earth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By using satellite picture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By using Google map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06" dur="indefinite" restart="never" nodeType="tmRoot">
          <p:childTnLst>
            <p:seq>
              <p:cTn id="107" dur="indefinite" nodeType="mainSeq">
                <p:childTnLst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500" fill="hold"/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5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0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1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3" dur="indefinite" restart="never" nodeType="tmRoot">
          <p:childTnLst>
            <p:seq>
              <p:cTn id="7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Types of viruses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System or boot sector viruses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File and multimedia viruses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Macro viruses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Cluster viruses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Encryption viruses</a:t>
            </a:r>
            <a:endParaRPr b="0" lang="en-US" sz="32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3200" spc="-1" strike="noStrike">
                <a:solidFill>
                  <a:srgbClr val="ffffff"/>
                </a:solidFill>
                <a:latin typeface="Calibri"/>
              </a:rPr>
              <a:t>File extension viruses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745" dur="indefinite" restart="never" nodeType="tmRoot">
          <p:childTnLst>
            <p:seq>
              <p:cTn id="7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3318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7" dur="indefinite" restart="never" nodeType="tmRoot">
          <p:childTnLst>
            <p:seq>
              <p:cTn id="7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724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9" dur="indefinite" restart="never" nodeType="tmRoot">
          <p:childTnLst>
            <p:seq>
              <p:cTn id="7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1" dur="indefinite" restart="never" nodeType="tmRoot">
          <p:childTnLst>
            <p:seq>
              <p:cTn id="7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ontent Placeholder 3" descr=""/>
          <p:cNvPicPr/>
          <p:nvPr/>
        </p:nvPicPr>
        <p:blipFill>
          <a:blip r:embed="rId1"/>
          <a:stretch/>
        </p:blipFill>
        <p:spPr>
          <a:xfrm>
            <a:off x="-84240" y="0"/>
            <a:ext cx="1227564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3" dur="indefinite" restart="never" nodeType="tmRoot">
          <p:childTnLst>
            <p:seq>
              <p:cTn id="7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5" dur="indefinite" restart="never" nodeType="tmRoot">
          <p:childTnLst>
            <p:seq>
              <p:cTn id="7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 Light"/>
              </a:rPr>
              <a:t>How to remove viruses from computer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Antiviruses sensor 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Process monitor tool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Debugging tool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Installing antivirus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Scanning each file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Entry checking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ffffff"/>
                </a:solidFill>
                <a:latin typeface="Calibri"/>
              </a:rPr>
              <a:t>Viruses and warm countermeasures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757" dur="indefinite" restart="never" nodeType="tmRoot">
          <p:childTnLst>
            <p:seq>
              <p:cTn id="758" dur="indefinite" nodeType="mainSeq">
                <p:childTnLst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3" dur="500" fill="hold"/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4" dur="500" fill="hold"/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5" fill="hold">
                      <p:stCondLst>
                        <p:cond delay="indefinite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9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0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1" fill="hold">
                      <p:stCondLst>
                        <p:cond delay="indefinite"/>
                      </p:stCondLst>
                      <p:childTnLst>
                        <p:par>
                          <p:cTn id="772" fill="hold">
                            <p:stCondLst>
                              <p:cond delay="0"/>
                            </p:stCondLst>
                            <p:childTnLst>
                              <p:par>
                                <p:cTn id="7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5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6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7" fill="hold">
                      <p:stCondLst>
                        <p:cond delay="indefinite"/>
                      </p:stCondLst>
                      <p:childTnLst>
                        <p:par>
                          <p:cTn id="778" fill="hold">
                            <p:stCondLst>
                              <p:cond delay="0"/>
                            </p:stCondLst>
                            <p:childTnLst>
                              <p:par>
                                <p:cTn id="7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1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2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3" fill="hold">
                      <p:stCondLst>
                        <p:cond delay="indefinite"/>
                      </p:stCondLst>
                      <p:childTnLst>
                        <p:par>
                          <p:cTn id="784" fill="hold">
                            <p:stCondLst>
                              <p:cond delay="0"/>
                            </p:stCondLst>
                            <p:childTnLst>
                              <p:par>
                                <p:cTn id="7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7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8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9" fill="hold">
                      <p:stCondLst>
                        <p:cond delay="indefinite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3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4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5" fill="hold">
                      <p:stCondLst>
                        <p:cond delay="indefinite"/>
                      </p:stCondLst>
                      <p:childTnLst>
                        <p:par>
                          <p:cTn id="796" fill="hold">
                            <p:stCondLst>
                              <p:cond delay="0"/>
                            </p:stCondLst>
                            <p:childTnLst>
                              <p:par>
                                <p:cTn id="7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9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0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ontent Placeholder 3" descr=""/>
          <p:cNvPicPr/>
          <p:nvPr/>
        </p:nvPicPr>
        <p:blipFill>
          <a:blip r:embed="rId1"/>
          <a:stretch/>
        </p:blipFill>
        <p:spPr>
          <a:xfrm>
            <a:off x="-84240" y="0"/>
            <a:ext cx="12275640" cy="670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01" dur="indefinite" restart="never" nodeType="tmRoot">
          <p:childTnLst>
            <p:seq>
              <p:cTn id="8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ontent Placeholder 3" descr=""/>
          <p:cNvPicPr/>
          <p:nvPr/>
        </p:nvPicPr>
        <p:blipFill>
          <a:blip r:embed="rId1"/>
          <a:stretch/>
        </p:blipFill>
        <p:spPr>
          <a:xfrm>
            <a:off x="0" y="-11880"/>
            <a:ext cx="12191400" cy="677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03" dur="indefinite" restart="never" nodeType="tmRoot">
          <p:childTnLst>
            <p:seq>
              <p:cTn id="8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 Light"/>
              </a:rPr>
              <a:t>Information about websites/webpages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 u="sng">
                <a:solidFill>
                  <a:srgbClr val="000000"/>
                </a:solidFill>
                <a:uFillTx/>
                <a:latin typeface="Calibri"/>
                <a:hlinkClick r:id="rId1"/>
              </a:rPr>
              <a:t>www.yougetsignal.com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Domain name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IP Address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Place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Server name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Network block</a:t>
            </a:r>
            <a:endParaRPr b="0" lang="en-US" sz="28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</a:rPr>
              <a:t>TCP &amp; UDP service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32" dur="indefinite" restart="never" nodeType="tmRoot">
          <p:childTnLst>
            <p:seq>
              <p:cTn id="133" dur="indefinite" nodeType="mainSeq">
                <p:childTnLst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4" dur="500" fill="hold"/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5" dur="500" fill="hold"/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6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7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2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3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4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5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0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05" dur="indefinite" restart="never" nodeType="tmRoot">
          <p:childTnLst>
            <p:seq>
              <p:cTn id="8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52120" y="1111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800" spc="-1" strike="noStrike">
                <a:solidFill>
                  <a:srgbClr val="ff0000"/>
                </a:solidFill>
                <a:latin typeface="DejaVu Serif"/>
              </a:rPr>
              <a:t>SNIFFING</a:t>
            </a:r>
            <a:endParaRPr b="0" lang="en-US" sz="88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426680" y="2971800"/>
            <a:ext cx="93369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Demonstration with Wireshark}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07" dur="indefinite" restart="never" nodeType="tmRoot">
          <p:childTnLst>
            <p:seq>
              <p:cTn id="808" dur="indefinite" nodeType="mainSeq">
                <p:childTnLst>
                  <p:par>
                    <p:cTn id="809" fill="hold">
                      <p:stCondLst>
                        <p:cond delay="indefinite"/>
                      </p:stCondLst>
                      <p:childTnLst>
                        <p:par>
                          <p:cTn id="810" fill="hold">
                            <p:stCondLst>
                              <p:cond delay="0"/>
                            </p:stCondLst>
                            <p:childTnLst>
                              <p:par>
                                <p:cTn id="8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4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5" dur="indefinite" restart="never" nodeType="tmRoot">
          <p:childTnLst>
            <p:seq>
              <p:cTn id="8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ontent Placeholder 3" descr="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7" dur="indefinite" restart="never" nodeType="tmRoot">
          <p:childTnLst>
            <p:seq>
              <p:cTn id="8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ontent Placeholder 3" descr=""/>
          <p:cNvPicPr/>
          <p:nvPr/>
        </p:nvPicPr>
        <p:blipFill>
          <a:blip r:embed="rId1"/>
          <a:stretch/>
        </p:blipFill>
        <p:spPr>
          <a:xfrm>
            <a:off x="-108360" y="-180360"/>
            <a:ext cx="12299400" cy="703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9" dur="indefinite" restart="never" nodeType="tmRoot">
          <p:childTnLst>
            <p:seq>
              <p:cTn id="8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ontent Placeholder 3" descr=""/>
          <p:cNvPicPr/>
          <p:nvPr/>
        </p:nvPicPr>
        <p:blipFill>
          <a:blip r:embed="rId1"/>
          <a:stretch/>
        </p:blipFill>
        <p:spPr>
          <a:xfrm>
            <a:off x="-336960" y="0"/>
            <a:ext cx="125280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1" dur="indefinite" restart="never" nodeType="tmRoot">
          <p:childTnLst>
            <p:seq>
              <p:cTn id="8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Content Placeholder 3" descr=""/>
          <p:cNvPicPr/>
          <p:nvPr/>
        </p:nvPicPr>
        <p:blipFill>
          <a:blip r:embed="rId1"/>
          <a:stretch/>
        </p:blipFill>
        <p:spPr>
          <a:xfrm>
            <a:off x="0" y="-1188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23" dur="indefinite" restart="never" nodeType="tmRoot">
          <p:childTnLst>
            <p:seq>
              <p:cTn id="8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0000"/>
                </a:solidFill>
                <a:latin typeface="DejaVu Serif"/>
              </a:rPr>
              <a:t>Wifi Hacking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341360" y="2971800"/>
            <a:ext cx="95076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Using Simple Wifite Framework}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25" dur="indefinite" restart="never" nodeType="tmRoot">
          <p:childTnLst>
            <p:seq>
              <p:cTn id="8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0000"/>
                </a:solidFill>
                <a:latin typeface="DejaVu Serif"/>
              </a:rPr>
              <a:t>Social Engineering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2712600" y="2971800"/>
            <a:ext cx="676584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Using SET Framework}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27" dur="indefinite" restart="never" nodeType="tmRoot">
          <p:childTnLst>
            <p:seq>
              <p:cTn id="8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ff0000"/>
                </a:solidFill>
                <a:latin typeface="DejaVu Serif"/>
              </a:rPr>
              <a:t>System/Android Hacking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701000" y="2971800"/>
            <a:ext cx="87883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Using Metasploit Framework}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29" dur="indefinite" restart="never" nodeType="tmRoot">
          <p:childTnLst>
            <p:seq>
              <p:cTn id="8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</a:rPr>
              <a:t>Information about people</a:t>
            </a:r>
            <a:br/>
            <a:endParaRPr b="0" lang="en-US" sz="54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677160" y="1930320"/>
            <a:ext cx="8769960" cy="365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Pipl.com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Intelius.com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Bestpeoplesearch.com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Anywho.com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Peoplefinder.com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Webextrator.com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Binarypool.com</a:t>
            </a:r>
            <a:endParaRPr b="0" lang="en-US" sz="2400" spc="-1" strike="noStrike"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ffffff"/>
                </a:solidFill>
                <a:latin typeface="Calibri"/>
              </a:rPr>
              <a:t>Robtex.com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4" dur="500" fill="hold"/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5" dur="500" fill="hold"/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0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3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8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9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4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5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1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6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0000"/>
                </a:solidFill>
                <a:latin typeface="DejaVu Serif"/>
              </a:rPr>
              <a:t>Hail Mary Attacks !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930320" y="2971800"/>
            <a:ext cx="832968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Using Armitage Framework}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31" dur="indefinite" restart="never" nodeType="tmRoot">
          <p:childTnLst>
            <p:seq>
              <p:cTn id="8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8000" spc="-1" strike="noStrike">
                <a:solidFill>
                  <a:srgbClr val="ff0000"/>
                </a:solidFill>
                <a:latin typeface="DejaVu Serif"/>
              </a:rPr>
              <a:t>Wifi Jamming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04040" y="2971800"/>
            <a:ext cx="101826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"/>
                <a:ea typeface="DejaVu Sans"/>
              </a:rPr>
              <a:t>{ Using "mdk3 mon0 d" Framework}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833" dur="indefinite" restart="never" nodeType="tmRoot">
          <p:childTnLst>
            <p:seq>
              <p:cTn id="8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78160" y="2373480"/>
            <a:ext cx="9143280" cy="112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ff0000"/>
                </a:solidFill>
                <a:latin typeface="Calibri Light"/>
              </a:rPr>
              <a:t>Next-Gen Research Scopes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448280" y="693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3600" spc="-1" strike="noStrike">
                <a:solidFill>
                  <a:srgbClr val="808080"/>
                </a:solidFill>
                <a:latin typeface="Calibri"/>
              </a:rPr>
              <a:t>" If it's already advanced how we will progress with this futher ? "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1596600" y="3951000"/>
            <a:ext cx="7634520" cy="22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Intuition</a:t>
            </a:r>
            <a:endParaRPr b="0" lang="en-US" sz="2800" spc="-1" strike="noStrike">
              <a:latin typeface="Arial"/>
            </a:endParaRPr>
          </a:p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Immune Systems</a:t>
            </a:r>
            <a:endParaRPr b="0" lang="en-US" sz="2800" spc="-1" strike="noStrike">
              <a:latin typeface="Arial"/>
            </a:endParaRPr>
          </a:p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Advanced Self-Driving Cars (Computer Vision)</a:t>
            </a:r>
            <a:endParaRPr b="0" lang="en-US" sz="2800" spc="-1" strike="noStrike">
              <a:latin typeface="Arial"/>
            </a:endParaRPr>
          </a:p>
          <a:p>
            <a:pPr marL="914400" indent="-9136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Imaging Human Thoughts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835" dur="indefinite" restart="never" nodeType="tmRoot">
          <p:childTnLst>
            <p:seq>
              <p:cTn id="8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latin typeface="Calibri Light"/>
              </a:rPr>
              <a:t>What is Oversight ?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20800" y="3474720"/>
            <a:ext cx="8748720" cy="155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www.oversight.in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MrinalWahal@gmail.com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-274320" y="2010600"/>
            <a:ext cx="1226556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US" sz="3600" spc="-1" strike="noStrike">
                <a:solidFill>
                  <a:srgbClr val="808080"/>
                </a:solidFill>
                <a:latin typeface="Calibri"/>
              </a:rPr>
              <a:t>Research Collaboration &amp; Mentorship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837" dur="indefinite" restart="never" nodeType="tmRoot">
          <p:childTnLst>
            <p:seq>
              <p:cTn id="8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0000"/>
                </a:solidFill>
                <a:latin typeface="Calibri Light"/>
              </a:rPr>
              <a:t>Resources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84120" y="5058360"/>
            <a:ext cx="9143280" cy="13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PDFs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Cheat Sheets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808080"/>
                </a:solidFill>
                <a:latin typeface="Calibri"/>
              </a:rPr>
              <a:t>Python Pre-Written Codes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361880" y="1937880"/>
            <a:ext cx="9466560" cy="30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www.Gitlab.com/Wahal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www.linkedin.com/in/wahal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MrinalWahal@gmail.com</a:t>
            </a:r>
            <a:endParaRPr b="0" lang="en-US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Wahal.gitlab.io</a:t>
            </a:r>
            <a:endParaRPr b="0" lang="en-US" sz="4800" spc="-1" strike="noStrike">
              <a:latin typeface="Arial"/>
            </a:endParaRPr>
          </a:p>
        </p:txBody>
      </p:sp>
    </p:spTree>
  </p:cSld>
  <p:timing>
    <p:tnLst>
      <p:par>
        <p:cTn id="839" dur="indefinite" restart="never" nodeType="tmRoot">
          <p:childTnLst>
            <p:seq>
              <p:cTn id="8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Application>LibreOffice/5.4.4.2$Linux_X86_64 LibreOffice_project/40m0$Build-2</Application>
  <Words>4338</Words>
  <Paragraphs>290</Paragraphs>
  <Company>Moorche 30 DVDs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2018-03-10T08:05:06Z</dcterms:created>
  <dc:creator>MRT www.Win2Farsi.com</dc:creator>
  <dc:description/>
  <dc:language>en-US</dc:language>
  <cp:lastModifiedBy/>
  <dcterms:modified xsi:type="dcterms:W3CDTF">2018-07-14T05:40:36Z</dcterms:modified>
  <cp:revision>227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Moorche 30 DVDs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KSOProductBuildVer">
    <vt:lpwstr>1033-10.1.0.6115</vt:lpwstr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96</vt:i4>
  </property>
</Properties>
</file>